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82" autoAdjust="0"/>
    <p:restoredTop sz="95521" autoAdjust="0"/>
  </p:normalViewPr>
  <p:slideViewPr>
    <p:cSldViewPr>
      <p:cViewPr varScale="1">
        <p:scale>
          <a:sx n="76" d="100"/>
          <a:sy n="76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C8A6-46E4-4444-B0E8-9AA83D8B88CE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196-1F43-4E33-84CF-790D09DC3A7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196-1F43-4E33-84CF-790D09DC3A7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196-1F43-4E33-84CF-790D09DC3A70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l="5000" t="-13000" r="5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78D9-829A-467A-9906-DAA07F7ABAAC}" type="datetimeFigureOut">
              <a:rPr lang="pl-PL" smtClean="0"/>
              <a:pPr/>
              <a:t>15.01.2018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1C06-1108-4162-AC7A-5ACE9C4E12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4533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„Wyścigi rzędów – gry i zabawy ruchowe                       z akcentem na szybkość i zwinność”</a:t>
            </a:r>
          </a:p>
          <a:p>
            <a:pPr algn="ctr"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Turniej dla uczniów klas I - III</a:t>
            </a: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algn="ctr"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							   Prezentację przygotowała:</a:t>
            </a:r>
          </a:p>
          <a:p>
            <a:pPr algn="ctr"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						            Amelia Pająk kl. 7 B</a:t>
            </a:r>
            <a:endParaRPr lang="pl-PL" sz="1600" dirty="0"/>
          </a:p>
        </p:txBody>
      </p:sp>
      <p:pic>
        <p:nvPicPr>
          <p:cNvPr id="4" name="Obraz 3" descr="pod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93096"/>
            <a:ext cx="6096000" cy="1828800"/>
          </a:xfrm>
          <a:prstGeom prst="rect">
            <a:avLst/>
          </a:prstGeom>
        </p:spPr>
      </p:pic>
      <p:pic>
        <p:nvPicPr>
          <p:cNvPr id="5" name="Obraz 4" descr="20171211_074908.jpg"/>
          <p:cNvPicPr>
            <a:picLocks noChangeAspect="1"/>
          </p:cNvPicPr>
          <p:nvPr/>
        </p:nvPicPr>
        <p:blipFill>
          <a:blip r:embed="rId4" cstate="print"/>
          <a:srcRect l="9353" t="4391" r="9587" b="4157"/>
          <a:stretch>
            <a:fillRect/>
          </a:stretch>
        </p:blipFill>
        <p:spPr>
          <a:xfrm rot="5400000">
            <a:off x="7020272" y="4005064"/>
            <a:ext cx="1872208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DSCN3670.JPG"/>
          <p:cNvPicPr>
            <a:picLocks noChangeAspect="1"/>
          </p:cNvPicPr>
          <p:nvPr/>
        </p:nvPicPr>
        <p:blipFill>
          <a:blip r:embed="rId2" cstate="print"/>
          <a:srcRect l="14831" t="4301" r="3871" b="16551"/>
          <a:stretch>
            <a:fillRect/>
          </a:stretch>
        </p:blipFill>
        <p:spPr>
          <a:xfrm>
            <a:off x="2915816" y="4437112"/>
            <a:ext cx="3240360" cy="23042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Rywalizujemy dalej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Zawodnicy  ustawieni w rzędach stoją na jednym końcu sali. Na start  biegną przez slalom pachołków, przekładają szarfę sposobem dolnym, obiegają piłkę plażową, wracają, klepnięciem w ramię uruchamiają następną osobę. </a:t>
            </a: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DSCN3676.JPG"/>
          <p:cNvPicPr>
            <a:picLocks noChangeAspect="1"/>
          </p:cNvPicPr>
          <p:nvPr/>
        </p:nvPicPr>
        <p:blipFill>
          <a:blip r:embed="rId3" cstate="print"/>
          <a:srcRect l="16046" r="30835"/>
          <a:stretch>
            <a:fillRect/>
          </a:stretch>
        </p:blipFill>
        <p:spPr>
          <a:xfrm rot="5400000">
            <a:off x="6126726" y="1730258"/>
            <a:ext cx="2304256" cy="3253468"/>
          </a:xfrm>
          <a:prstGeom prst="rect">
            <a:avLst/>
          </a:prstGeom>
        </p:spPr>
      </p:pic>
      <p:pic>
        <p:nvPicPr>
          <p:cNvPr id="5" name="Obraz 4" descr="DSCN3678.JPG"/>
          <p:cNvPicPr>
            <a:picLocks noChangeAspect="1"/>
          </p:cNvPicPr>
          <p:nvPr/>
        </p:nvPicPr>
        <p:blipFill>
          <a:blip r:embed="rId4" cstate="print"/>
          <a:srcRect l="15707" r="30960"/>
          <a:stretch>
            <a:fillRect/>
          </a:stretch>
        </p:blipFill>
        <p:spPr>
          <a:xfrm rot="5400000">
            <a:off x="863588" y="2024844"/>
            <a:ext cx="2304256" cy="3240360"/>
          </a:xfrm>
          <a:prstGeom prst="rect">
            <a:avLst/>
          </a:prstGeom>
        </p:spPr>
      </p:pic>
      <p:pic>
        <p:nvPicPr>
          <p:cNvPr id="7" name="Obraz 6" descr="emo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708920"/>
            <a:ext cx="1008112" cy="985907"/>
          </a:xfrm>
          <a:prstGeom prst="rect">
            <a:avLst/>
          </a:prstGeom>
        </p:spPr>
      </p:pic>
      <p:pic>
        <p:nvPicPr>
          <p:cNvPr id="8" name="Obraz 7" descr="depositphotos_11265613-stock-illustration-happy-children-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99591" y="5157192"/>
            <a:ext cx="1296144" cy="1296144"/>
          </a:xfrm>
          <a:prstGeom prst="rect">
            <a:avLst/>
          </a:prstGeom>
        </p:spPr>
      </p:pic>
      <p:pic>
        <p:nvPicPr>
          <p:cNvPr id="10" name="Obraz 9" descr="zyrafa-ruchomy-obrazek-007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797152"/>
            <a:ext cx="2263140" cy="1813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Robi się coraz trudniej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Pozycja wyjściowa – siad skrzyżny, na start zawodnicy biegną z prawej strony słupka, pokonują płotek dołem, obiegają piłkę plażową, jak najszybciej wracają, klepnięciem w ramię uruchamiają następną osobę. </a:t>
            </a:r>
          </a:p>
        </p:txBody>
      </p:sp>
      <p:pic>
        <p:nvPicPr>
          <p:cNvPr id="4" name="Obraz 3" descr="emo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88641"/>
            <a:ext cx="1168966" cy="936104"/>
          </a:xfrm>
          <a:prstGeom prst="rect">
            <a:avLst/>
          </a:prstGeom>
        </p:spPr>
      </p:pic>
      <p:pic>
        <p:nvPicPr>
          <p:cNvPr id="5" name="Obraz 4" descr="DSCN3681.JPG"/>
          <p:cNvPicPr>
            <a:picLocks noChangeAspect="1"/>
          </p:cNvPicPr>
          <p:nvPr/>
        </p:nvPicPr>
        <p:blipFill>
          <a:blip r:embed="rId3" cstate="print"/>
          <a:srcRect l="9465" b="14458"/>
          <a:stretch>
            <a:fillRect/>
          </a:stretch>
        </p:blipFill>
        <p:spPr>
          <a:xfrm>
            <a:off x="107505" y="2204864"/>
            <a:ext cx="2952328" cy="2088231"/>
          </a:xfrm>
          <a:prstGeom prst="rect">
            <a:avLst/>
          </a:prstGeom>
        </p:spPr>
      </p:pic>
      <p:pic>
        <p:nvPicPr>
          <p:cNvPr id="6" name="Obraz 5" descr="DSCN3682.JPG"/>
          <p:cNvPicPr>
            <a:picLocks noChangeAspect="1"/>
          </p:cNvPicPr>
          <p:nvPr/>
        </p:nvPicPr>
        <p:blipFill>
          <a:blip r:embed="rId4" cstate="print"/>
          <a:srcRect l="9465" b="14184"/>
          <a:stretch>
            <a:fillRect/>
          </a:stretch>
        </p:blipFill>
        <p:spPr>
          <a:xfrm>
            <a:off x="3131840" y="2204864"/>
            <a:ext cx="2880320" cy="2098826"/>
          </a:xfrm>
          <a:prstGeom prst="rect">
            <a:avLst/>
          </a:prstGeom>
        </p:spPr>
      </p:pic>
      <p:pic>
        <p:nvPicPr>
          <p:cNvPr id="7" name="Obraz 6" descr="DSCN3683.JPG"/>
          <p:cNvPicPr>
            <a:picLocks noChangeAspect="1"/>
          </p:cNvPicPr>
          <p:nvPr/>
        </p:nvPicPr>
        <p:blipFill>
          <a:blip r:embed="rId5" cstate="print"/>
          <a:srcRect l="9465" b="14183"/>
          <a:stretch>
            <a:fillRect/>
          </a:stretch>
        </p:blipFill>
        <p:spPr>
          <a:xfrm>
            <a:off x="6126896" y="2204864"/>
            <a:ext cx="2937365" cy="2088232"/>
          </a:xfrm>
          <a:prstGeom prst="rect">
            <a:avLst/>
          </a:prstGeom>
        </p:spPr>
      </p:pic>
      <p:pic>
        <p:nvPicPr>
          <p:cNvPr id="8" name="Obraz 7" descr="DSCN3684.JPG"/>
          <p:cNvPicPr>
            <a:picLocks noChangeAspect="1"/>
          </p:cNvPicPr>
          <p:nvPr/>
        </p:nvPicPr>
        <p:blipFill>
          <a:blip r:embed="rId6" cstate="print"/>
          <a:srcRect l="9465" b="14183"/>
          <a:stretch>
            <a:fillRect/>
          </a:stretch>
        </p:blipFill>
        <p:spPr>
          <a:xfrm>
            <a:off x="4731922" y="4437112"/>
            <a:ext cx="3038654" cy="2160240"/>
          </a:xfrm>
          <a:prstGeom prst="rect">
            <a:avLst/>
          </a:prstGeom>
        </p:spPr>
      </p:pic>
      <p:pic>
        <p:nvPicPr>
          <p:cNvPr id="9" name="Obraz 8" descr="DSCN3686.JPG"/>
          <p:cNvPicPr>
            <a:picLocks noChangeAspect="1"/>
          </p:cNvPicPr>
          <p:nvPr/>
        </p:nvPicPr>
        <p:blipFill>
          <a:blip r:embed="rId7" cstate="print"/>
          <a:srcRect l="9465" b="14183"/>
          <a:stretch>
            <a:fillRect/>
          </a:stretch>
        </p:blipFill>
        <p:spPr>
          <a:xfrm>
            <a:off x="1475656" y="4437112"/>
            <a:ext cx="3024336" cy="21500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Jeszcze dajemy radę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Do po przedniego zestawu dokładamy kolejny płotek  oraz szarfę do przełożenia sposobem dolnym.</a:t>
            </a:r>
          </a:p>
        </p:txBody>
      </p:sp>
      <p:pic>
        <p:nvPicPr>
          <p:cNvPr id="4" name="Obraz 3" descr="emo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56"/>
            <a:ext cx="1168966" cy="936104"/>
          </a:xfrm>
          <a:prstGeom prst="rect">
            <a:avLst/>
          </a:prstGeom>
        </p:spPr>
      </p:pic>
      <p:pic>
        <p:nvPicPr>
          <p:cNvPr id="5" name="Obraz 4" descr="DSCN3691.JPG"/>
          <p:cNvPicPr>
            <a:picLocks noChangeAspect="1"/>
          </p:cNvPicPr>
          <p:nvPr/>
        </p:nvPicPr>
        <p:blipFill>
          <a:blip r:embed="rId3" cstate="print"/>
          <a:srcRect l="3054" b="12459"/>
          <a:stretch>
            <a:fillRect/>
          </a:stretch>
        </p:blipFill>
        <p:spPr>
          <a:xfrm>
            <a:off x="5796136" y="2204864"/>
            <a:ext cx="3131840" cy="2121009"/>
          </a:xfrm>
          <a:prstGeom prst="rect">
            <a:avLst/>
          </a:prstGeom>
        </p:spPr>
      </p:pic>
      <p:pic>
        <p:nvPicPr>
          <p:cNvPr id="6" name="Obraz 5" descr="DSCN3692.JPG"/>
          <p:cNvPicPr>
            <a:picLocks noChangeAspect="1"/>
          </p:cNvPicPr>
          <p:nvPr/>
        </p:nvPicPr>
        <p:blipFill>
          <a:blip r:embed="rId4" cstate="print"/>
          <a:srcRect l="7274" t="3880" b="12717"/>
          <a:stretch>
            <a:fillRect/>
          </a:stretch>
        </p:blipFill>
        <p:spPr>
          <a:xfrm>
            <a:off x="251520" y="4437112"/>
            <a:ext cx="3096344" cy="2118512"/>
          </a:xfrm>
          <a:prstGeom prst="rect">
            <a:avLst/>
          </a:prstGeom>
        </p:spPr>
      </p:pic>
      <p:pic>
        <p:nvPicPr>
          <p:cNvPr id="7" name="Obraz 6" descr="DSCN3693.JPG"/>
          <p:cNvPicPr>
            <a:picLocks noChangeAspect="1"/>
          </p:cNvPicPr>
          <p:nvPr/>
        </p:nvPicPr>
        <p:blipFill>
          <a:blip r:embed="rId5" cstate="print"/>
          <a:srcRect l="5912" b="15262"/>
          <a:stretch>
            <a:fillRect/>
          </a:stretch>
        </p:blipFill>
        <p:spPr>
          <a:xfrm>
            <a:off x="5796136" y="4437112"/>
            <a:ext cx="3143808" cy="2123555"/>
          </a:xfrm>
          <a:prstGeom prst="rect">
            <a:avLst/>
          </a:prstGeom>
        </p:spPr>
      </p:pic>
      <p:pic>
        <p:nvPicPr>
          <p:cNvPr id="8" name="Obraz 7" descr="DSCN3694.JPG"/>
          <p:cNvPicPr>
            <a:picLocks noChangeAspect="1"/>
          </p:cNvPicPr>
          <p:nvPr/>
        </p:nvPicPr>
        <p:blipFill>
          <a:blip r:embed="rId6" cstate="print"/>
          <a:srcRect l="5797" t="3130" r="1449" b="13778"/>
          <a:stretch>
            <a:fillRect/>
          </a:stretch>
        </p:blipFill>
        <p:spPr>
          <a:xfrm>
            <a:off x="251520" y="2276872"/>
            <a:ext cx="3096344" cy="2031976"/>
          </a:xfrm>
          <a:prstGeom prst="rect">
            <a:avLst/>
          </a:prstGeom>
        </p:spPr>
      </p:pic>
      <p:pic>
        <p:nvPicPr>
          <p:cNvPr id="9" name="Obraz 8" descr="dzieci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924944"/>
            <a:ext cx="1992743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Sportowa rywalizacja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>
            <a:normAutofit/>
          </a:bodyPr>
          <a:lstStyle/>
          <a:p>
            <a:pPr algn="just"/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Na zajęciach w – f przydaje się wszystko, nawet materac gimnastyczny może stać się nietypową tabelą wyników, uzupełnianą po każdej konkurencji. </a:t>
            </a: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Rywalizacja była bardzo zaciekła. Raz wygrywała drużyna dziewczynek, a już                                    w następnej konkurencji chłopcy remisowali. Ostatecznie zwycięzcami zostali…?</a:t>
            </a: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… uczniowie klasy I a  ;-)</a:t>
            </a:r>
          </a:p>
        </p:txBody>
      </p:sp>
      <p:pic>
        <p:nvPicPr>
          <p:cNvPr id="5" name="Obraz 4" descr="em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1570856" cy="1009836"/>
          </a:xfrm>
          <a:prstGeom prst="rect">
            <a:avLst/>
          </a:prstGeom>
        </p:spPr>
      </p:pic>
      <p:pic>
        <p:nvPicPr>
          <p:cNvPr id="6" name="Obraz 5" descr="DSCN3690.JPG"/>
          <p:cNvPicPr>
            <a:picLocks noChangeAspect="1"/>
          </p:cNvPicPr>
          <p:nvPr/>
        </p:nvPicPr>
        <p:blipFill>
          <a:blip r:embed="rId3" cstate="print"/>
          <a:srcRect l="8404" b="12408"/>
          <a:stretch>
            <a:fillRect/>
          </a:stretch>
        </p:blipFill>
        <p:spPr>
          <a:xfrm>
            <a:off x="1403648" y="2060848"/>
            <a:ext cx="2911588" cy="2088232"/>
          </a:xfrm>
          <a:prstGeom prst="rect">
            <a:avLst/>
          </a:prstGeom>
        </p:spPr>
      </p:pic>
      <p:pic>
        <p:nvPicPr>
          <p:cNvPr id="7" name="Obraz 6" descr="DSCN3733.JPG"/>
          <p:cNvPicPr>
            <a:picLocks noChangeAspect="1"/>
          </p:cNvPicPr>
          <p:nvPr/>
        </p:nvPicPr>
        <p:blipFill>
          <a:blip r:embed="rId4" cstate="print"/>
          <a:srcRect l="1681" r="7552" b="12595"/>
          <a:stretch>
            <a:fillRect/>
          </a:stretch>
        </p:blipFill>
        <p:spPr>
          <a:xfrm>
            <a:off x="4788024" y="2060848"/>
            <a:ext cx="2891398" cy="2088232"/>
          </a:xfrm>
          <a:prstGeom prst="rect">
            <a:avLst/>
          </a:prstGeom>
        </p:spPr>
      </p:pic>
      <p:pic>
        <p:nvPicPr>
          <p:cNvPr id="10" name="Obraz 9" descr="medale8_(www.e-gify.pl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941168"/>
            <a:ext cx="1143000" cy="1097280"/>
          </a:xfrm>
          <a:prstGeom prst="rect">
            <a:avLst/>
          </a:prstGeom>
        </p:spPr>
      </p:pic>
      <p:pic>
        <p:nvPicPr>
          <p:cNvPr id="11" name="Obraz 10" descr="Trofea-8313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869160"/>
            <a:ext cx="1307976" cy="13079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8" cy="648072"/>
          </a:xfrm>
        </p:spPr>
        <p:txBody>
          <a:bodyPr>
            <a:normAutofit/>
          </a:bodyPr>
          <a:lstStyle/>
          <a:p>
            <a:r>
              <a:rPr lang="pl-PL" sz="2800" b="1" i="1" dirty="0">
                <a:latin typeface="Times New Roman" pitchFamily="18" charset="0"/>
                <a:cs typeface="Times New Roman" pitchFamily="18" charset="0"/>
              </a:rPr>
              <a:t>Zasłużony odpoczynek – ćwiczenie uspokajające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6165304"/>
          </a:xfrm>
        </p:spPr>
        <p:txBody>
          <a:bodyPr>
            <a:normAutofit/>
          </a:bodyPr>
          <a:lstStyle/>
          <a:p>
            <a:r>
              <a:rPr lang="pl-PL" sz="1700" i="1" dirty="0">
                <a:latin typeface="Times New Roman" pitchFamily="18" charset="0"/>
                <a:cs typeface="Times New Roman" pitchFamily="18" charset="0"/>
              </a:rPr>
              <a:t>„Chodzi lisek koło drogi, nie ma ręki ani nogi, kogo lisek przyodzieje …”                                                          – to fajna zabawa na wyciszenie i uspokojenie. Uczniowie siadają po turecku w kręgu, każdy kładzie ręce za plecami, na podłodze, dłońmi do góry. Jedno z dzieci tzw. „lisek” chodzi w koło      z borówką Basią w rytm śpiewanej przez dzieci piosenki. W trakcie śpiewu „lisek” podkłada delikatnie piłeczkę jednemu z siedzących dzieci i szybko ucieka wokół kręgu. Obdarowane dziecko musi liska złapać, gonitwa trwa do momentu aż „lisek” okrąży krąg i siądzie na zwolnione przez kolegę miejsce. Dziecko z maskotką zostaje nowym” liskiem” i zabawa zaczyna się od początku. </a:t>
            </a:r>
          </a:p>
        </p:txBody>
      </p:sp>
      <p:pic>
        <p:nvPicPr>
          <p:cNvPr id="5" name="Obraz 4" descr="DSCN3712.JPG"/>
          <p:cNvPicPr>
            <a:picLocks noChangeAspect="1"/>
          </p:cNvPicPr>
          <p:nvPr/>
        </p:nvPicPr>
        <p:blipFill>
          <a:blip r:embed="rId2" cstate="print"/>
          <a:srcRect r="9725" b="14355"/>
          <a:stretch>
            <a:fillRect/>
          </a:stretch>
        </p:blipFill>
        <p:spPr>
          <a:xfrm>
            <a:off x="6300192" y="2852936"/>
            <a:ext cx="2667722" cy="1872208"/>
          </a:xfrm>
          <a:prstGeom prst="rect">
            <a:avLst/>
          </a:prstGeom>
        </p:spPr>
      </p:pic>
      <p:pic>
        <p:nvPicPr>
          <p:cNvPr id="6" name="Obraz 5" descr="DSCN3714.JPG"/>
          <p:cNvPicPr>
            <a:picLocks noChangeAspect="1"/>
          </p:cNvPicPr>
          <p:nvPr/>
        </p:nvPicPr>
        <p:blipFill>
          <a:blip r:embed="rId3" cstate="print"/>
          <a:srcRect l="10416" b="14355"/>
          <a:stretch>
            <a:fillRect/>
          </a:stretch>
        </p:blipFill>
        <p:spPr>
          <a:xfrm>
            <a:off x="6300192" y="4869160"/>
            <a:ext cx="2664295" cy="1910374"/>
          </a:xfrm>
          <a:prstGeom prst="rect">
            <a:avLst/>
          </a:prstGeom>
        </p:spPr>
      </p:pic>
      <p:pic>
        <p:nvPicPr>
          <p:cNvPr id="8" name="Obraz 7" descr="DSCN3717.JPG"/>
          <p:cNvPicPr>
            <a:picLocks noChangeAspect="1"/>
          </p:cNvPicPr>
          <p:nvPr/>
        </p:nvPicPr>
        <p:blipFill>
          <a:blip r:embed="rId4" cstate="print"/>
          <a:srcRect l="1736" r="7989" b="14355"/>
          <a:stretch>
            <a:fillRect/>
          </a:stretch>
        </p:blipFill>
        <p:spPr>
          <a:xfrm>
            <a:off x="3275856" y="2852936"/>
            <a:ext cx="2664296" cy="1872208"/>
          </a:xfrm>
          <a:prstGeom prst="rect">
            <a:avLst/>
          </a:prstGeom>
        </p:spPr>
      </p:pic>
      <p:pic>
        <p:nvPicPr>
          <p:cNvPr id="9" name="Obraz 8" descr="DSCN3720.JPG"/>
          <p:cNvPicPr>
            <a:picLocks noChangeAspect="1"/>
          </p:cNvPicPr>
          <p:nvPr/>
        </p:nvPicPr>
        <p:blipFill>
          <a:blip r:embed="rId5" cstate="print"/>
          <a:srcRect l="10416" b="14355"/>
          <a:stretch>
            <a:fillRect/>
          </a:stretch>
        </p:blipFill>
        <p:spPr>
          <a:xfrm>
            <a:off x="3275856" y="4869160"/>
            <a:ext cx="2664296" cy="1872208"/>
          </a:xfrm>
          <a:prstGeom prst="rect">
            <a:avLst/>
          </a:prstGeom>
        </p:spPr>
      </p:pic>
      <p:pic>
        <p:nvPicPr>
          <p:cNvPr id="11" name="Obraz 10" descr="DSCN3725.JPG"/>
          <p:cNvPicPr>
            <a:picLocks noChangeAspect="1"/>
          </p:cNvPicPr>
          <p:nvPr/>
        </p:nvPicPr>
        <p:blipFill>
          <a:blip r:embed="rId6" cstate="print"/>
          <a:srcRect r="9725" b="14355"/>
          <a:stretch>
            <a:fillRect/>
          </a:stretch>
        </p:blipFill>
        <p:spPr>
          <a:xfrm>
            <a:off x="179512" y="2852936"/>
            <a:ext cx="2664296" cy="1895749"/>
          </a:xfrm>
          <a:prstGeom prst="rect">
            <a:avLst/>
          </a:prstGeom>
        </p:spPr>
      </p:pic>
      <p:pic>
        <p:nvPicPr>
          <p:cNvPr id="12" name="Obraz 11" descr="DSCN3731.JPG"/>
          <p:cNvPicPr>
            <a:picLocks noChangeAspect="1"/>
          </p:cNvPicPr>
          <p:nvPr/>
        </p:nvPicPr>
        <p:blipFill>
          <a:blip r:embed="rId7" cstate="print"/>
          <a:srcRect l="10416" b="14355"/>
          <a:stretch>
            <a:fillRect/>
          </a:stretch>
        </p:blipFill>
        <p:spPr>
          <a:xfrm>
            <a:off x="179512" y="4869160"/>
            <a:ext cx="2664296" cy="1872208"/>
          </a:xfrm>
          <a:prstGeom prst="rect">
            <a:avLst/>
          </a:prstGeom>
        </p:spPr>
      </p:pic>
      <p:pic>
        <p:nvPicPr>
          <p:cNvPr id="13" name="Obraz 12" descr="emo7.png"/>
          <p:cNvPicPr>
            <a:picLocks noChangeAspect="1"/>
          </p:cNvPicPr>
          <p:nvPr/>
        </p:nvPicPr>
        <p:blipFill>
          <a:blip r:embed="rId8" cstate="print"/>
          <a:srcRect b="22206"/>
          <a:stretch>
            <a:fillRect/>
          </a:stretch>
        </p:blipFill>
        <p:spPr>
          <a:xfrm>
            <a:off x="7614280" y="116632"/>
            <a:ext cx="1529720" cy="978893"/>
          </a:xfrm>
          <a:prstGeom prst="rect">
            <a:avLst/>
          </a:prstGeom>
        </p:spPr>
      </p:pic>
      <p:pic>
        <p:nvPicPr>
          <p:cNvPr id="14" name="Obraz 13" descr="borów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09930" y="4581128"/>
            <a:ext cx="1181950" cy="936104"/>
          </a:xfrm>
          <a:prstGeom prst="rect">
            <a:avLst/>
          </a:prstGeom>
        </p:spPr>
      </p:pic>
      <p:pic>
        <p:nvPicPr>
          <p:cNvPr id="15" name="Obraz 14" descr="carrot-779304_960_720.jpg"/>
          <p:cNvPicPr>
            <a:picLocks noChangeAspect="1"/>
          </p:cNvPicPr>
          <p:nvPr/>
        </p:nvPicPr>
        <p:blipFill>
          <a:blip r:embed="rId10" cstate="print"/>
          <a:srcRect l="13695" t="5523" r="15466" b="11811"/>
          <a:stretch>
            <a:fillRect/>
          </a:stretch>
        </p:blipFill>
        <p:spPr>
          <a:xfrm>
            <a:off x="5508104" y="4581128"/>
            <a:ext cx="1183436" cy="10271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736304"/>
          </a:xfrm>
        </p:spPr>
        <p:txBody>
          <a:bodyPr>
            <a:normAutofit/>
          </a:bodyPr>
          <a:lstStyle/>
          <a:p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3600" b="1" i="1" dirty="0">
                <a:latin typeface="Times New Roman" pitchFamily="18" charset="0"/>
                <a:cs typeface="Times New Roman" pitchFamily="18" charset="0"/>
              </a:rPr>
              <a:t>Sport </a:t>
            </a:r>
            <a:br>
              <a:rPr lang="pl-PL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l-PL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najpiękniejsza </a:t>
            </a:r>
            <a:r>
              <a:rPr lang="pl-PL" sz="3600" b="1" i="1" dirty="0">
                <a:latin typeface="Times New Roman" pitchFamily="18" charset="0"/>
                <a:cs typeface="Times New Roman" pitchFamily="18" charset="0"/>
              </a:rPr>
              <a:t>choroba</a:t>
            </a:r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i najzdrowsze </a:t>
            </a:r>
            <a:r>
              <a:rPr lang="pl-PL" sz="3600" b="1" i="1" dirty="0">
                <a:latin typeface="Times New Roman" pitchFamily="18" charset="0"/>
                <a:cs typeface="Times New Roman" pitchFamily="18" charset="0"/>
              </a:rPr>
              <a:t>uzależnienie</a:t>
            </a:r>
            <a:r>
              <a:rPr lang="pl-PL" sz="3600" i="1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pl-PL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				        Autor nieznany</a:t>
            </a:r>
            <a:br>
              <a:rPr lang="pl-PL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      I zaraziło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Maluchom bardzo się spodobało, a wieści o naszym turnieju szybko się rozeszły. Są już kolejni chętni do wzięcia udziału w takich grach                               i zabawach. </a:t>
            </a:r>
            <a:r>
              <a:rPr lang="pl-PL" sz="19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 </a:t>
            </a:r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zyrafa-ruchomy-obrazek-00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93674"/>
            <a:ext cx="1872208" cy="2214306"/>
          </a:xfrm>
          <a:prstGeom prst="rect">
            <a:avLst/>
          </a:prstGeom>
        </p:spPr>
      </p:pic>
      <p:pic>
        <p:nvPicPr>
          <p:cNvPr id="9" name="Obraz 8" descr="em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348880"/>
            <a:ext cx="1152128" cy="10872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mo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805264"/>
            <a:ext cx="6912768" cy="720080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Dziękuję za uwagę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	      To oni – najlepsi sportowcy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75656"/>
            <a:ext cx="7581528" cy="4833664"/>
          </a:xfrm>
        </p:spPr>
        <p:txBody>
          <a:bodyPr>
            <a:normAutofit/>
          </a:bodyPr>
          <a:lstStyle/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Przeprowadzenie turnieju nie byłoby możliwe bez uczestników. </a:t>
            </a:r>
          </a:p>
          <a:p>
            <a:pPr marL="0" indent="0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    Oto oni uczniowie klasy I a moi najlepsi sportowcy wraz </a:t>
            </a:r>
          </a:p>
          <a:p>
            <a:pPr marL="0" indent="0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     z wychowawczynią p. Marzeną Kalisz.</a:t>
            </a:r>
          </a:p>
          <a:p>
            <a:pPr algn="just"/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Cały turniej odbył się pod bacznym okiem nauczyciela wychowania fizycznego p. Krzysztofa Mikosa.</a:t>
            </a: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20171211_103340.jpg"/>
          <p:cNvPicPr>
            <a:picLocks noChangeAspect="1"/>
          </p:cNvPicPr>
          <p:nvPr/>
        </p:nvPicPr>
        <p:blipFill>
          <a:blip r:embed="rId2" cstate="print"/>
          <a:srcRect l="12988" t="1701" r="6688" b="17450"/>
          <a:stretch>
            <a:fillRect/>
          </a:stretch>
        </p:blipFill>
        <p:spPr>
          <a:xfrm>
            <a:off x="3491880" y="2669411"/>
            <a:ext cx="3240360" cy="2446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W jakim celu to robiliśmy? </a:t>
            </a:r>
            <a:br>
              <a:rPr lang="pl-PL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Cele turnieju</a:t>
            </a: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Uczeń: 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doskonali cechy motoryki: zwinności, szybkości, płynności ruchów;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wykonuje różne ruchy i elementy ćwiczeń płynnie, z zachowaniem ogólnych zasad bezpieczeństwa obowiązujących podczas zabaw i ćwiczeń ruchowych;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wykonuje proste ćwiczenia z wykorzystaniem typowych i nietypowych przyborów gimnastycznych;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przestrzega i szanuje zasady obowiązujące w poszczególnych konkurencjach sportowych;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aktywnie spędza czas wolny; </a:t>
            </a:r>
          </a:p>
          <a:p>
            <a:pPr algn="just"/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przestrzega zasad rywalizacji „fair play”;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dzieci_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653136"/>
            <a:ext cx="3429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Nasze pomoce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Materace gimnastyczne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Pachołki treningowe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Płotki gimnastyczne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Piłki plażowe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Szarfy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Ringo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Ławeczki gimnastyczne</a:t>
            </a:r>
          </a:p>
          <a:p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000" i="1" dirty="0" err="1">
                <a:latin typeface="Times New Roman" pitchFamily="18" charset="0"/>
                <a:cs typeface="Times New Roman" pitchFamily="18" charset="0"/>
              </a:rPr>
              <a:t>Świeżaki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” – maskotki sieci „Biedronka”</a:t>
            </a: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em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2656"/>
            <a:ext cx="1500768" cy="952615"/>
          </a:xfrm>
          <a:prstGeom prst="rect">
            <a:avLst/>
          </a:prstGeom>
        </p:spPr>
      </p:pic>
      <p:pic>
        <p:nvPicPr>
          <p:cNvPr id="6" name="Obraz 5" descr="big_pacholki_treningowe_flexifit_2.jpg"/>
          <p:cNvPicPr>
            <a:picLocks noChangeAspect="1"/>
          </p:cNvPicPr>
          <p:nvPr/>
        </p:nvPicPr>
        <p:blipFill>
          <a:blip r:embed="rId3" cstate="print"/>
          <a:srcRect l="3218" t="4875" r="3472" b="7372"/>
          <a:stretch>
            <a:fillRect/>
          </a:stretch>
        </p:blipFill>
        <p:spPr>
          <a:xfrm>
            <a:off x="6516216" y="1772816"/>
            <a:ext cx="1508168" cy="936104"/>
          </a:xfrm>
          <a:prstGeom prst="rect">
            <a:avLst/>
          </a:prstGeom>
        </p:spPr>
      </p:pic>
      <p:pic>
        <p:nvPicPr>
          <p:cNvPr id="7" name="Obraz 6" descr="DSCN3669.JPG"/>
          <p:cNvPicPr>
            <a:picLocks noChangeAspect="1"/>
          </p:cNvPicPr>
          <p:nvPr/>
        </p:nvPicPr>
        <p:blipFill>
          <a:blip r:embed="rId4" cstate="print"/>
          <a:srcRect l="5634" t="26296" r="5595" b="32381"/>
          <a:stretch>
            <a:fillRect/>
          </a:stretch>
        </p:blipFill>
        <p:spPr>
          <a:xfrm>
            <a:off x="6372200" y="5733256"/>
            <a:ext cx="2268760" cy="792088"/>
          </a:xfrm>
          <a:prstGeom prst="rect">
            <a:avLst/>
          </a:prstGeom>
        </p:spPr>
      </p:pic>
      <p:pic>
        <p:nvPicPr>
          <p:cNvPr id="8" name="Obraz 7" descr="imagesWQ41NL4Y.jpg"/>
          <p:cNvPicPr>
            <a:picLocks noChangeAspect="1"/>
          </p:cNvPicPr>
          <p:nvPr/>
        </p:nvPicPr>
        <p:blipFill>
          <a:blip r:embed="rId5" cstate="print"/>
          <a:srcRect b="28603"/>
          <a:stretch>
            <a:fillRect/>
          </a:stretch>
        </p:blipFill>
        <p:spPr>
          <a:xfrm>
            <a:off x="4067944" y="3717032"/>
            <a:ext cx="1364028" cy="648072"/>
          </a:xfrm>
          <a:prstGeom prst="rect">
            <a:avLst/>
          </a:prstGeom>
        </p:spPr>
      </p:pic>
      <p:pic>
        <p:nvPicPr>
          <p:cNvPr id="10" name="Obraz 9" descr="pił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852936"/>
            <a:ext cx="1284666" cy="962259"/>
          </a:xfrm>
          <a:prstGeom prst="rect">
            <a:avLst/>
          </a:prstGeom>
        </p:spPr>
      </p:pic>
      <p:pic>
        <p:nvPicPr>
          <p:cNvPr id="5" name="Obraz 4" descr="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556792"/>
            <a:ext cx="1848334" cy="576064"/>
          </a:xfrm>
          <a:prstGeom prst="rect">
            <a:avLst/>
          </a:prstGeom>
        </p:spPr>
      </p:pic>
      <p:pic>
        <p:nvPicPr>
          <p:cNvPr id="9" name="Obraz 8" descr="imagesZC4R1FQQ.jpg"/>
          <p:cNvPicPr>
            <a:picLocks noChangeAspect="1"/>
          </p:cNvPicPr>
          <p:nvPr/>
        </p:nvPicPr>
        <p:blipFill>
          <a:blip r:embed="rId8" cstate="print"/>
          <a:srcRect t="8375" b="7873"/>
          <a:stretch>
            <a:fillRect/>
          </a:stretch>
        </p:blipFill>
        <p:spPr>
          <a:xfrm>
            <a:off x="4067944" y="2564904"/>
            <a:ext cx="1421222" cy="792088"/>
          </a:xfrm>
          <a:prstGeom prst="rect">
            <a:avLst/>
          </a:prstGeom>
        </p:spPr>
      </p:pic>
      <p:pic>
        <p:nvPicPr>
          <p:cNvPr id="11" name="Obraz 10" descr="ringo.png"/>
          <p:cNvPicPr>
            <a:picLocks noChangeAspect="1"/>
          </p:cNvPicPr>
          <p:nvPr/>
        </p:nvPicPr>
        <p:blipFill>
          <a:blip r:embed="rId9" cstate="print"/>
          <a:srcRect l="9567" t="24025" r="4329" b="23121"/>
          <a:stretch>
            <a:fillRect/>
          </a:stretch>
        </p:blipFill>
        <p:spPr>
          <a:xfrm>
            <a:off x="6876256" y="4077072"/>
            <a:ext cx="1296144" cy="792088"/>
          </a:xfrm>
          <a:prstGeom prst="rect">
            <a:avLst/>
          </a:prstGeom>
        </p:spPr>
      </p:pic>
      <p:pic>
        <p:nvPicPr>
          <p:cNvPr id="12" name="Obraz 11" descr="ławeczka-gimnastyczna-3m-nogi-metalowe-2.jpg"/>
          <p:cNvPicPr>
            <a:picLocks noChangeAspect="1"/>
          </p:cNvPicPr>
          <p:nvPr/>
        </p:nvPicPr>
        <p:blipFill>
          <a:blip r:embed="rId10" cstate="print"/>
          <a:srcRect t="9490" r="1617" b="14583"/>
          <a:stretch>
            <a:fillRect/>
          </a:stretch>
        </p:blipFill>
        <p:spPr>
          <a:xfrm>
            <a:off x="3635896" y="4581128"/>
            <a:ext cx="2160240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Przebieg turnieju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Powitanie małych sportowców;</a:t>
            </a:r>
          </a:p>
          <a:p>
            <a:pPr marL="457200" indent="-457200" algn="just">
              <a:buAutoNum type="arabicPeriod"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Zbiórka;</a:t>
            </a:r>
          </a:p>
          <a:p>
            <a:pPr marL="457200" indent="-457200" algn="just">
              <a:buAutoNum type="arabicPeriod"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3. Przypomnienie zasad bezpieczeństwa obowiązujących podczas zabaw                  i ćwiczeń ruchowych;</a:t>
            </a:r>
          </a:p>
          <a:p>
            <a:pPr marL="457200" indent="-457200" algn="just">
              <a:buNone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4.   Rozgrzewka </a:t>
            </a:r>
          </a:p>
          <a:p>
            <a:pPr marL="457200" indent="-457200" algn="just">
              <a:buAutoNum type="arabicPeriod"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Konkurencje sportowe (przedstawienie torów przeszkód i zasad punktacji);</a:t>
            </a:r>
          </a:p>
          <a:p>
            <a:pPr marL="457200" indent="-457200" algn="just">
              <a:buAutoNum type="arabicPeriod" startAt="5"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5"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Podsumowanie turnieju;</a:t>
            </a:r>
          </a:p>
          <a:p>
            <a:pPr marL="457200" indent="-457200" algn="just">
              <a:buAutoNum type="arabicPeriod" startAt="5"/>
            </a:pP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5"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Podziękowania dla sportowców.</a:t>
            </a:r>
          </a:p>
          <a:p>
            <a:pPr marL="457200" indent="-457200">
              <a:buAutoNum type="arabicPeriod" startAt="5"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em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426468" cy="1426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Na dobry początek - rozgrzewka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832648"/>
          </a:xfrm>
        </p:spPr>
        <p:txBody>
          <a:bodyPr>
            <a:normAutofit/>
          </a:bodyPr>
          <a:lstStyle/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       trochę skłonów…		                                      …i przysiadów</a:t>
            </a: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  wymach jedna nogą		potem drugą              jakieś pompki na dokładkę ;-)</a:t>
            </a: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DSCN3706.JPG"/>
          <p:cNvPicPr>
            <a:picLocks noChangeAspect="1"/>
          </p:cNvPicPr>
          <p:nvPr/>
        </p:nvPicPr>
        <p:blipFill>
          <a:blip r:embed="rId2" cstate="print"/>
          <a:srcRect t="3025" r="11525" b="12281"/>
          <a:stretch>
            <a:fillRect/>
          </a:stretch>
        </p:blipFill>
        <p:spPr>
          <a:xfrm>
            <a:off x="179512" y="3933056"/>
            <a:ext cx="2808312" cy="2016224"/>
          </a:xfrm>
          <a:prstGeom prst="rect">
            <a:avLst/>
          </a:prstGeom>
        </p:spPr>
      </p:pic>
      <p:pic>
        <p:nvPicPr>
          <p:cNvPr id="9" name="Obraz 8" descr="DSCN3709.JPG"/>
          <p:cNvPicPr>
            <a:picLocks noChangeAspect="1"/>
          </p:cNvPicPr>
          <p:nvPr/>
        </p:nvPicPr>
        <p:blipFill>
          <a:blip r:embed="rId3" cstate="print"/>
          <a:srcRect r="8333" b="14286"/>
          <a:stretch>
            <a:fillRect/>
          </a:stretch>
        </p:blipFill>
        <p:spPr>
          <a:xfrm>
            <a:off x="3131840" y="3933056"/>
            <a:ext cx="2790310" cy="2029316"/>
          </a:xfrm>
          <a:prstGeom prst="rect">
            <a:avLst/>
          </a:prstGeom>
        </p:spPr>
      </p:pic>
      <p:pic>
        <p:nvPicPr>
          <p:cNvPr id="11" name="Obraz 10" descr="DSCN3702.JPG"/>
          <p:cNvPicPr>
            <a:picLocks noChangeAspect="1"/>
          </p:cNvPicPr>
          <p:nvPr/>
        </p:nvPicPr>
        <p:blipFill>
          <a:blip r:embed="rId4" cstate="print"/>
          <a:srcRect l="10626" b="13251"/>
          <a:stretch>
            <a:fillRect/>
          </a:stretch>
        </p:blipFill>
        <p:spPr>
          <a:xfrm>
            <a:off x="467544" y="980728"/>
            <a:ext cx="3024336" cy="2201632"/>
          </a:xfrm>
          <a:prstGeom prst="rect">
            <a:avLst/>
          </a:prstGeom>
        </p:spPr>
      </p:pic>
      <p:pic>
        <p:nvPicPr>
          <p:cNvPr id="10" name="Obraz 9" descr="DSCN3710.JPG"/>
          <p:cNvPicPr>
            <a:picLocks noChangeAspect="1"/>
          </p:cNvPicPr>
          <p:nvPr/>
        </p:nvPicPr>
        <p:blipFill>
          <a:blip r:embed="rId5" cstate="print"/>
          <a:srcRect l="2479" r="3306" b="14050"/>
          <a:stretch>
            <a:fillRect/>
          </a:stretch>
        </p:blipFill>
        <p:spPr>
          <a:xfrm>
            <a:off x="6084168" y="3933056"/>
            <a:ext cx="2913554" cy="2016224"/>
          </a:xfrm>
          <a:prstGeom prst="rect">
            <a:avLst/>
          </a:prstGeom>
        </p:spPr>
      </p:pic>
      <p:pic>
        <p:nvPicPr>
          <p:cNvPr id="7" name="Obraz 6" descr="DSCN3705.JPG"/>
          <p:cNvPicPr>
            <a:picLocks noChangeAspect="1"/>
          </p:cNvPicPr>
          <p:nvPr/>
        </p:nvPicPr>
        <p:blipFill>
          <a:blip r:embed="rId6" cstate="print"/>
          <a:srcRect l="9524" b="14286"/>
          <a:stretch>
            <a:fillRect/>
          </a:stretch>
        </p:blipFill>
        <p:spPr>
          <a:xfrm>
            <a:off x="5436096" y="910615"/>
            <a:ext cx="3240360" cy="2302361"/>
          </a:xfrm>
          <a:prstGeom prst="rect">
            <a:avLst/>
          </a:prstGeom>
        </p:spPr>
      </p:pic>
      <p:pic>
        <p:nvPicPr>
          <p:cNvPr id="12" name="Symbol zastępczy zawartości 3" descr="emo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2276872"/>
            <a:ext cx="1426468" cy="1426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Do boju, turniej czas zacząć</a:t>
            </a:r>
            <a:br>
              <a:rPr lang="pl-PL" sz="3200" b="1" i="1" dirty="0">
                <a:latin typeface="Times New Roman" pitchFamily="18" charset="0"/>
                <a:cs typeface="Times New Roman" pitchFamily="18" charset="0"/>
              </a:rPr>
            </a:br>
            <a:endParaRPr lang="pl-PL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Zawodnicy siedzą na ławeczkach plecami do siebie. Pierwszy z rzędu posiada maskotkę. Na sygnał zawodnicy podają maskotkę z rąk do rąk, ostatni z rzędu zabiera „</a:t>
            </a:r>
            <a:r>
              <a:rPr lang="pl-PL" sz="2000" i="1" dirty="0" err="1">
                <a:latin typeface="Times New Roman" pitchFamily="18" charset="0"/>
                <a:cs typeface="Times New Roman" pitchFamily="18" charset="0"/>
              </a:rPr>
              <a:t>świeżaka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” i biegnie na początek.</a:t>
            </a: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1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1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1000" i="1" dirty="0">
              <a:latin typeface="Times New Roman" pitchFamily="18" charset="0"/>
              <a:cs typeface="Times New Roman" pitchFamily="18" charset="0"/>
            </a:endParaRPr>
          </a:p>
          <a:p>
            <a:endParaRPr lang="pl-PL" sz="1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Tę konkurencję wygrała drużyna marchewki Marysi, </a:t>
            </a:r>
          </a:p>
          <a:p>
            <a:pPr>
              <a:buNone/>
            </a:pPr>
            <a:endParaRPr lang="pl-PL" sz="1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drużyna gruszki Gosi była druga. Nawet ja dzielnie walczyłam ;-)</a:t>
            </a:r>
          </a:p>
        </p:txBody>
      </p:sp>
      <p:pic>
        <p:nvPicPr>
          <p:cNvPr id="4" name="Obraz 3" descr="DSCN3653a.jpg"/>
          <p:cNvPicPr>
            <a:picLocks noChangeAspect="1"/>
          </p:cNvPicPr>
          <p:nvPr/>
        </p:nvPicPr>
        <p:blipFill>
          <a:blip r:embed="rId2" cstate="print"/>
          <a:srcRect r="9446" b="13802"/>
          <a:stretch>
            <a:fillRect/>
          </a:stretch>
        </p:blipFill>
        <p:spPr>
          <a:xfrm>
            <a:off x="107504" y="2348880"/>
            <a:ext cx="2959548" cy="2059997"/>
          </a:xfrm>
          <a:prstGeom prst="rect">
            <a:avLst/>
          </a:prstGeom>
        </p:spPr>
      </p:pic>
      <p:pic>
        <p:nvPicPr>
          <p:cNvPr id="5" name="Obraz 4" descr="DSCN3654a.jpg"/>
          <p:cNvPicPr>
            <a:picLocks noChangeAspect="1"/>
          </p:cNvPicPr>
          <p:nvPr/>
        </p:nvPicPr>
        <p:blipFill>
          <a:blip r:embed="rId3" cstate="print"/>
          <a:srcRect l="7564" b="11850"/>
          <a:stretch>
            <a:fillRect/>
          </a:stretch>
        </p:blipFill>
        <p:spPr>
          <a:xfrm>
            <a:off x="6084168" y="2348880"/>
            <a:ext cx="2956863" cy="2016224"/>
          </a:xfrm>
          <a:prstGeom prst="rect">
            <a:avLst/>
          </a:prstGeom>
        </p:spPr>
      </p:pic>
      <p:pic>
        <p:nvPicPr>
          <p:cNvPr id="6" name="Obraz 5" descr="DSCN3657.JPG"/>
          <p:cNvPicPr>
            <a:picLocks noChangeAspect="1"/>
          </p:cNvPicPr>
          <p:nvPr/>
        </p:nvPicPr>
        <p:blipFill>
          <a:blip r:embed="rId4" cstate="print"/>
          <a:srcRect l="10085" t="3362" b="12598"/>
          <a:stretch>
            <a:fillRect/>
          </a:stretch>
        </p:blipFill>
        <p:spPr>
          <a:xfrm>
            <a:off x="3131840" y="3140968"/>
            <a:ext cx="2876214" cy="2016224"/>
          </a:xfrm>
          <a:prstGeom prst="rect">
            <a:avLst/>
          </a:prstGeom>
        </p:spPr>
      </p:pic>
      <p:pic>
        <p:nvPicPr>
          <p:cNvPr id="7" name="Obraz 6" descr="tańcząca%20marchew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725144"/>
            <a:ext cx="845086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Zawodnicy  ustawieni w rzędach stoją na ławeczce. Każdy kolejno odlicza                        i zapamiętuje swój numer. Uczniowie z numerem „1” trzymając maskotkę czekają na drugim końcu sali. Na sygnał zawodnicy z wywołanym numerem np.: „4” biegną na koniec sali i przejmują maskotkę. „1” biegną na ich miejsce. Zawodnicy zmieniają się aż przebiegnie ostatni numerek.</a:t>
            </a: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19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Tym razem mamy remis między drużyną rzodkiewki Żanety i pomidora Patryka</a:t>
            </a:r>
          </a:p>
        </p:txBody>
      </p:sp>
      <p:pic>
        <p:nvPicPr>
          <p:cNvPr id="6" name="Obraz 5" descr="DSCN3648.JPG"/>
          <p:cNvPicPr>
            <a:picLocks noChangeAspect="1"/>
          </p:cNvPicPr>
          <p:nvPr/>
        </p:nvPicPr>
        <p:blipFill>
          <a:blip r:embed="rId2" cstate="print"/>
          <a:srcRect l="5688" r="5199" b="14047"/>
          <a:stretch>
            <a:fillRect/>
          </a:stretch>
        </p:blipFill>
        <p:spPr>
          <a:xfrm>
            <a:off x="6084168" y="2420888"/>
            <a:ext cx="2952328" cy="2135727"/>
          </a:xfrm>
          <a:prstGeom prst="rect">
            <a:avLst/>
          </a:prstGeom>
        </p:spPr>
      </p:pic>
      <p:pic>
        <p:nvPicPr>
          <p:cNvPr id="4" name="Obraz 3" descr="DSCN3645.JPG"/>
          <p:cNvPicPr>
            <a:picLocks noChangeAspect="1"/>
          </p:cNvPicPr>
          <p:nvPr/>
        </p:nvPicPr>
        <p:blipFill>
          <a:blip r:embed="rId3" cstate="print"/>
          <a:srcRect r="10887" b="14047"/>
          <a:stretch>
            <a:fillRect/>
          </a:stretch>
        </p:blipFill>
        <p:spPr>
          <a:xfrm>
            <a:off x="107504" y="2492896"/>
            <a:ext cx="2880320" cy="2083635"/>
          </a:xfrm>
          <a:prstGeom prst="rect">
            <a:avLst/>
          </a:prstGeom>
        </p:spPr>
      </p:pic>
      <p:pic>
        <p:nvPicPr>
          <p:cNvPr id="5" name="Obraz 4" descr="DSCN3646.JPG"/>
          <p:cNvPicPr>
            <a:picLocks noChangeAspect="1"/>
          </p:cNvPicPr>
          <p:nvPr/>
        </p:nvPicPr>
        <p:blipFill>
          <a:blip r:embed="rId4" cstate="print"/>
          <a:srcRect l="3792" r="7095" b="14047"/>
          <a:stretch>
            <a:fillRect/>
          </a:stretch>
        </p:blipFill>
        <p:spPr>
          <a:xfrm>
            <a:off x="4644008" y="4365104"/>
            <a:ext cx="2952328" cy="2135727"/>
          </a:xfrm>
          <a:prstGeom prst="rect">
            <a:avLst/>
          </a:prstGeom>
        </p:spPr>
      </p:pic>
      <p:pic>
        <p:nvPicPr>
          <p:cNvPr id="7" name="Obraz 6" descr="DSCN3652.JPG"/>
          <p:cNvPicPr>
            <a:picLocks noChangeAspect="1"/>
          </p:cNvPicPr>
          <p:nvPr/>
        </p:nvPicPr>
        <p:blipFill>
          <a:blip r:embed="rId5" cstate="print"/>
          <a:srcRect l="7584" r="3303" b="14047"/>
          <a:stretch>
            <a:fillRect/>
          </a:stretch>
        </p:blipFill>
        <p:spPr>
          <a:xfrm>
            <a:off x="1547664" y="4365104"/>
            <a:ext cx="2986213" cy="21602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Wyścigi „</a:t>
            </a:r>
            <a:r>
              <a:rPr lang="pl-PL" sz="3200" b="1" i="1" dirty="0" err="1">
                <a:latin typeface="Times New Roman" pitchFamily="18" charset="0"/>
                <a:cs typeface="Times New Roman" pitchFamily="18" charset="0"/>
              </a:rPr>
              <a:t>Świeżaków</a:t>
            </a:r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” w rzędach</a:t>
            </a:r>
            <a:endParaRPr lang="pl-PL" sz="3200" dirty="0"/>
          </a:p>
        </p:txBody>
      </p:sp>
      <p:pic>
        <p:nvPicPr>
          <p:cNvPr id="8" name="Obraz 7" descr="depositphotos_11265613-stock-illustration-happy-children-backgrou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2564904"/>
            <a:ext cx="1656184" cy="1656184"/>
          </a:xfrm>
          <a:prstGeom prst="rect">
            <a:avLst/>
          </a:prstGeom>
        </p:spPr>
      </p:pic>
      <p:pic>
        <p:nvPicPr>
          <p:cNvPr id="1026" name="Picture 2" descr="C:\Users\media\Desktop\pierdoly pck\pomidor-czerwony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7812" y="5229200"/>
            <a:ext cx="1259012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3200" b="1" i="1" dirty="0">
                <a:latin typeface="Times New Roman" pitchFamily="18" charset="0"/>
                <a:cs typeface="Times New Roman" pitchFamily="18" charset="0"/>
              </a:rPr>
              <a:t>Rywalizujemy dalej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145435"/>
          </a:xfrm>
        </p:spPr>
        <p:txBody>
          <a:bodyPr>
            <a:normAutofit/>
          </a:bodyPr>
          <a:lstStyle/>
          <a:p>
            <a:r>
              <a:rPr lang="pl-PL" sz="1900" i="1" dirty="0">
                <a:latin typeface="Times New Roman" pitchFamily="18" charset="0"/>
                <a:cs typeface="Times New Roman" pitchFamily="18" charset="0"/>
              </a:rPr>
              <a:t>Pozycja wyjściowa – siad skrzyżny, na start zawodnicy biegną po prostej, obiegają słupek, wracają, klaśnięciem w dłonie uruchamiają następną osobę. W drugiej kolejce ten sam dystans pokonują kozłując  piłkę i przekazując ją następnej osobie.</a:t>
            </a:r>
          </a:p>
        </p:txBody>
      </p:sp>
      <p:pic>
        <p:nvPicPr>
          <p:cNvPr id="4" name="Obraz 3" descr="DSCN3659a.jpg"/>
          <p:cNvPicPr>
            <a:picLocks noChangeAspect="1"/>
          </p:cNvPicPr>
          <p:nvPr/>
        </p:nvPicPr>
        <p:blipFill>
          <a:blip r:embed="rId2" cstate="print"/>
          <a:srcRect t="10761" r="12903" b="7314"/>
          <a:stretch>
            <a:fillRect/>
          </a:stretch>
        </p:blipFill>
        <p:spPr>
          <a:xfrm>
            <a:off x="120489" y="2058560"/>
            <a:ext cx="3371391" cy="2234536"/>
          </a:xfrm>
          <a:prstGeom prst="rect">
            <a:avLst/>
          </a:prstGeom>
        </p:spPr>
      </p:pic>
      <p:pic>
        <p:nvPicPr>
          <p:cNvPr id="5" name="Obraz 4" descr="DSCN3660a.jpg"/>
          <p:cNvPicPr>
            <a:picLocks noChangeAspect="1"/>
          </p:cNvPicPr>
          <p:nvPr/>
        </p:nvPicPr>
        <p:blipFill>
          <a:blip r:embed="rId3" cstate="print"/>
          <a:srcRect l="6661" t="7373"/>
          <a:stretch>
            <a:fillRect/>
          </a:stretch>
        </p:blipFill>
        <p:spPr>
          <a:xfrm>
            <a:off x="3563888" y="2564904"/>
            <a:ext cx="2018124" cy="2713763"/>
          </a:xfrm>
          <a:prstGeom prst="rect">
            <a:avLst/>
          </a:prstGeom>
        </p:spPr>
      </p:pic>
      <p:pic>
        <p:nvPicPr>
          <p:cNvPr id="6" name="Obraz 5" descr="DSCN3661a.jpg"/>
          <p:cNvPicPr>
            <a:picLocks noChangeAspect="1"/>
          </p:cNvPicPr>
          <p:nvPr/>
        </p:nvPicPr>
        <p:blipFill>
          <a:blip r:embed="rId4" cstate="print"/>
          <a:srcRect l="9217" t="7487" r="2303" b="12649"/>
          <a:stretch>
            <a:fillRect/>
          </a:stretch>
        </p:blipFill>
        <p:spPr>
          <a:xfrm>
            <a:off x="5724128" y="2060848"/>
            <a:ext cx="3312368" cy="2208245"/>
          </a:xfrm>
          <a:prstGeom prst="rect">
            <a:avLst/>
          </a:prstGeom>
        </p:spPr>
      </p:pic>
      <p:pic>
        <p:nvPicPr>
          <p:cNvPr id="7" name="Obraz 6" descr="DSCN3663a.jpg"/>
          <p:cNvPicPr>
            <a:picLocks noChangeAspect="1"/>
          </p:cNvPicPr>
          <p:nvPr/>
        </p:nvPicPr>
        <p:blipFill>
          <a:blip r:embed="rId5" cstate="print"/>
          <a:srcRect l="9217" t="7665" r="2303" b="10568"/>
          <a:stretch>
            <a:fillRect/>
          </a:stretch>
        </p:blipFill>
        <p:spPr>
          <a:xfrm>
            <a:off x="107504" y="4437112"/>
            <a:ext cx="3384376" cy="2304256"/>
          </a:xfrm>
          <a:prstGeom prst="rect">
            <a:avLst/>
          </a:prstGeom>
        </p:spPr>
      </p:pic>
      <p:pic>
        <p:nvPicPr>
          <p:cNvPr id="8" name="Obraz 7" descr="emo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5445224"/>
            <a:ext cx="1008112" cy="985907"/>
          </a:xfrm>
          <a:prstGeom prst="rect">
            <a:avLst/>
          </a:prstGeom>
        </p:spPr>
      </p:pic>
      <p:pic>
        <p:nvPicPr>
          <p:cNvPr id="9" name="Obraz 8" descr="DSCN3668a.jpg"/>
          <p:cNvPicPr>
            <a:picLocks noChangeAspect="1"/>
          </p:cNvPicPr>
          <p:nvPr/>
        </p:nvPicPr>
        <p:blipFill>
          <a:blip r:embed="rId7" cstate="print"/>
          <a:srcRect l="16925" t="12774" r="3538" b="11710"/>
          <a:stretch>
            <a:fillRect/>
          </a:stretch>
        </p:blipFill>
        <p:spPr>
          <a:xfrm>
            <a:off x="5724128" y="4437112"/>
            <a:ext cx="3272815" cy="23006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679</Words>
  <Application>Microsoft Office PowerPoint</Application>
  <PresentationFormat>Pokaz na ekranie (4:3)</PresentationFormat>
  <Paragraphs>150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       To oni – najlepsi sportowcy </vt:lpstr>
      <vt:lpstr>W jakim celu to robiliśmy?  Cele turnieju</vt:lpstr>
      <vt:lpstr>Nasze pomoce </vt:lpstr>
      <vt:lpstr>Przebieg turnieju</vt:lpstr>
      <vt:lpstr>Na dobry początek - rozgrzewka</vt:lpstr>
      <vt:lpstr>Do boju, turniej czas zacząć </vt:lpstr>
      <vt:lpstr>Wyścigi „Świeżaków” w rzędach</vt:lpstr>
      <vt:lpstr>Rywalizujemy dalej</vt:lpstr>
      <vt:lpstr>Rywalizujemy dalej </vt:lpstr>
      <vt:lpstr>Robi się coraz trudniej </vt:lpstr>
      <vt:lpstr>Jeszcze dajemy radę </vt:lpstr>
      <vt:lpstr>Sportowa rywalizacja</vt:lpstr>
      <vt:lpstr>Zasłużony odpoczynek – ćwiczenie uspokajające</vt:lpstr>
      <vt:lpstr>„Sport  to najpiękniejsza choroba  i najzdrowsze uzależnienie”             Autor nieznany .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Sebastian</dc:creator>
  <cp:lastModifiedBy>Anna</cp:lastModifiedBy>
  <cp:revision>69</cp:revision>
  <dcterms:created xsi:type="dcterms:W3CDTF">2017-12-10T17:42:47Z</dcterms:created>
  <dcterms:modified xsi:type="dcterms:W3CDTF">2018-01-15T16:51:48Z</dcterms:modified>
</cp:coreProperties>
</file>